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270" r:id="rId2"/>
    <p:sldId id="271" r:id="rId3"/>
    <p:sldId id="272" r:id="rId4"/>
    <p:sldId id="273" r:id="rId5"/>
    <p:sldId id="274" r:id="rId6"/>
    <p:sldId id="325" r:id="rId7"/>
    <p:sldId id="326" r:id="rId8"/>
    <p:sldId id="327" r:id="rId9"/>
    <p:sldId id="275" r:id="rId10"/>
    <p:sldId id="276" r:id="rId11"/>
    <p:sldId id="277" r:id="rId12"/>
    <p:sldId id="278" r:id="rId13"/>
    <p:sldId id="279" r:id="rId14"/>
    <p:sldId id="280" r:id="rId15"/>
    <p:sldId id="281" r:id="rId16"/>
    <p:sldId id="282" r:id="rId17"/>
    <p:sldId id="283" r:id="rId18"/>
    <p:sldId id="284" r:id="rId19"/>
    <p:sldId id="285" r:id="rId20"/>
    <p:sldId id="328" r:id="rId21"/>
    <p:sldId id="286" r:id="rId22"/>
    <p:sldId id="287" r:id="rId23"/>
    <p:sldId id="304" r:id="rId24"/>
    <p:sldId id="305"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9" userDrawn="1">
          <p15:clr>
            <a:srgbClr val="A4A3A4"/>
          </p15:clr>
        </p15:guide>
        <p15:guide id="2" pos="102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22" autoAdjust="0"/>
    <p:restoredTop sz="95777" autoAdjust="0"/>
  </p:normalViewPr>
  <p:slideViewPr>
    <p:cSldViewPr showGuides="1">
      <p:cViewPr varScale="1">
        <p:scale>
          <a:sx n="102" d="100"/>
          <a:sy n="102" d="100"/>
        </p:scale>
        <p:origin x="192" y="344"/>
      </p:cViewPr>
      <p:guideLst>
        <p:guide orient="horz" pos="3859"/>
        <p:guide pos="1028"/>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theme" Target="../theme/theme3.xml"/><Relationship Id="rId4" Type="http://schemas.openxmlformats.org/officeDocument/2006/relationships/image" Target="../media/image3.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
        <p:nvSpPr>
          <p:cNvPr id="4" name="Rectangle 3">
            <a:extLst>
              <a:ext uri="{FF2B5EF4-FFF2-40B4-BE49-F238E27FC236}">
                <a16:creationId xmlns:a16="http://schemas.microsoft.com/office/drawing/2014/main" id="{2AAD2C44-C1D1-EC4D-A217-2378ACB923D9}"/>
              </a:ext>
            </a:extLst>
          </p:cNvPr>
          <p:cNvSpPr/>
          <p:nvPr/>
        </p:nvSpPr>
        <p:spPr>
          <a:xfrm>
            <a:off x="1706413" y="8731812"/>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5" name="Grafik 12">
            <a:extLst>
              <a:ext uri="{FF2B5EF4-FFF2-40B4-BE49-F238E27FC236}">
                <a16:creationId xmlns:a16="http://schemas.microsoft.com/office/drawing/2014/main" id="{6986E657-CE89-184C-91A1-793EA1D99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174" y="35496"/>
            <a:ext cx="1379832" cy="402409"/>
          </a:xfrm>
          <a:prstGeom prst="rect">
            <a:avLst/>
          </a:prstGeom>
        </p:spPr>
      </p:pic>
      <p:pic>
        <p:nvPicPr>
          <p:cNvPr id="6" name="Picture 5">
            <a:extLst>
              <a:ext uri="{FF2B5EF4-FFF2-40B4-BE49-F238E27FC236}">
                <a16:creationId xmlns:a16="http://schemas.microsoft.com/office/drawing/2014/main" id="{1633AEAA-7B75-D443-B77E-3261EC8DB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57" y="6459515"/>
            <a:ext cx="1593351" cy="305313"/>
          </a:xfrm>
          <a:prstGeom prst="rect">
            <a:avLst/>
          </a:prstGeom>
        </p:spPr>
      </p:pic>
      <p:pic>
        <p:nvPicPr>
          <p:cNvPr id="8" name="Picture 7">
            <a:extLst>
              <a:ext uri="{FF2B5EF4-FFF2-40B4-BE49-F238E27FC236}">
                <a16:creationId xmlns:a16="http://schemas.microsoft.com/office/drawing/2014/main" id="{DC9B431F-CB62-0140-A981-C2646011A98F}"/>
              </a:ext>
            </a:extLst>
          </p:cNvPr>
          <p:cNvPicPr>
            <a:picLocks noChangeAspect="1"/>
          </p:cNvPicPr>
          <p:nvPr/>
        </p:nvPicPr>
        <p:blipFill rotWithShape="1">
          <a:blip r:embed="rId4"/>
          <a:srcRect l="597" t="23215" r="1296" b="42666"/>
          <a:stretch/>
        </p:blipFill>
        <p:spPr>
          <a:xfrm>
            <a:off x="0" y="8644578"/>
            <a:ext cx="6876000" cy="31878"/>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04.12.18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312702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9</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13</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20</a:t>
            </a:fld>
            <a:endParaRPr lang="de-DE"/>
          </a:p>
        </p:txBody>
      </p:sp>
    </p:spTree>
    <p:extLst>
      <p:ext uri="{BB962C8B-B14F-4D97-AF65-F5344CB8AC3E}">
        <p14:creationId xmlns:p14="http://schemas.microsoft.com/office/powerpoint/2010/main" val="3980729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37</a:t>
            </a:fld>
            <a:endParaRPr lang="de-DE"/>
          </a:p>
        </p:txBody>
      </p:sp>
    </p:spTree>
    <p:extLst>
      <p:ext uri="{BB962C8B-B14F-4D97-AF65-F5344CB8AC3E}">
        <p14:creationId xmlns:p14="http://schemas.microsoft.com/office/powerpoint/2010/main" val="296795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4" name="Textplatzhalter 4">
            <a:extLst>
              <a:ext uri="{FF2B5EF4-FFF2-40B4-BE49-F238E27FC236}">
                <a16:creationId xmlns:a16="http://schemas.microsoft.com/office/drawing/2014/main" id="{3DB0AC3E-B359-AD47-A9FC-694E8D8A0E82}"/>
              </a:ext>
            </a:extLst>
          </p:cNvPr>
          <p:cNvSpPr>
            <a:spLocks noGrp="1"/>
          </p:cNvSpPr>
          <p:nvPr>
            <p:ph type="body" sz="quarter" idx="14" hasCustomPrompt="1"/>
          </p:nvPr>
        </p:nvSpPr>
        <p:spPr>
          <a:xfrm>
            <a:off x="4943872" y="5951621"/>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5" name="Grafik 12">
            <a:extLst>
              <a:ext uri="{FF2B5EF4-FFF2-40B4-BE49-F238E27FC236}">
                <a16:creationId xmlns:a16="http://schemas.microsoft.com/office/drawing/2014/main" id="{D2548EB9-AE0D-0549-A527-65E88976C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54882" y="6159981"/>
            <a:ext cx="1881980" cy="548854"/>
          </a:xfrm>
          <a:prstGeom prst="rect">
            <a:avLst/>
          </a:prstGeom>
        </p:spPr>
      </p:pic>
      <p:pic>
        <p:nvPicPr>
          <p:cNvPr id="16" name="Imagen 5">
            <a:extLst>
              <a:ext uri="{FF2B5EF4-FFF2-40B4-BE49-F238E27FC236}">
                <a16:creationId xmlns:a16="http://schemas.microsoft.com/office/drawing/2014/main" id="{18C4F3AC-DC1E-2449-BDF9-9413A797301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9378" y="5716414"/>
            <a:ext cx="1478150" cy="1106986"/>
          </a:xfrm>
          <a:prstGeom prst="rect">
            <a:avLst/>
          </a:prstGeom>
        </p:spPr>
      </p:pic>
      <p:sp>
        <p:nvSpPr>
          <p:cNvPr id="21" name="Rectangle 20">
            <a:extLst>
              <a:ext uri="{FF2B5EF4-FFF2-40B4-BE49-F238E27FC236}">
                <a16:creationId xmlns:a16="http://schemas.microsoft.com/office/drawing/2014/main" id="{A9D51749-6FD7-0140-8C13-17A8073BD509}"/>
              </a:ext>
            </a:extLst>
          </p:cNvPr>
          <p:cNvSpPr/>
          <p:nvPr userDrawn="1"/>
        </p:nvSpPr>
        <p:spPr>
          <a:xfrm>
            <a:off x="9437638" y="6225137"/>
            <a:ext cx="1802007" cy="400110"/>
          </a:xfrm>
          <a:prstGeom prst="rect">
            <a:avLst/>
          </a:prstGeom>
        </p:spPr>
        <p:txBody>
          <a:bodyPr wrap="square">
            <a:spAutoFit/>
          </a:bodyPr>
          <a:lstStyle/>
          <a:p>
            <a:pPr algn="r"/>
            <a:r>
              <a:rPr lang="en-GB" sz="1000" dirty="0">
                <a:latin typeface="Trebuchet MS"/>
                <a:cs typeface="Trebuchet MS"/>
              </a:rPr>
              <a:t>Co-funded by </a:t>
            </a:r>
            <a:br>
              <a:rPr lang="en-GB" sz="1000" dirty="0">
                <a:latin typeface="Trebuchet MS"/>
                <a:cs typeface="Trebuchet MS"/>
              </a:rPr>
            </a:br>
            <a:r>
              <a:rPr lang="en-GB" sz="1000" dirty="0">
                <a:latin typeface="Trebuchet MS"/>
                <a:cs typeface="Trebuchet MS"/>
              </a:rPr>
              <a:t>the European Union</a:t>
            </a:r>
          </a:p>
        </p:txBody>
      </p:sp>
      <p:pic>
        <p:nvPicPr>
          <p:cNvPr id="22" name="Picture 21">
            <a:extLst>
              <a:ext uri="{FF2B5EF4-FFF2-40B4-BE49-F238E27FC236}">
                <a16:creationId xmlns:a16="http://schemas.microsoft.com/office/drawing/2014/main" id="{75F4D719-B6A5-E046-B728-03FE5AE0555D}"/>
              </a:ext>
            </a:extLst>
          </p:cNvPr>
          <p:cNvPicPr>
            <a:picLocks noChangeAspect="1"/>
          </p:cNvPicPr>
          <p:nvPr userDrawn="1"/>
        </p:nvPicPr>
        <p:blipFill>
          <a:blip r:embed="rId6"/>
          <a:stretch>
            <a:fillRect/>
          </a:stretch>
        </p:blipFill>
        <p:spPr>
          <a:xfrm>
            <a:off x="11218939" y="6038228"/>
            <a:ext cx="829044" cy="552695"/>
          </a:xfrm>
          <a:prstGeom prst="rect">
            <a:avLst/>
          </a:prstGeom>
        </p:spPr>
      </p:pic>
      <p:pic>
        <p:nvPicPr>
          <p:cNvPr id="23" name="Picture 22">
            <a:extLst>
              <a:ext uri="{FF2B5EF4-FFF2-40B4-BE49-F238E27FC236}">
                <a16:creationId xmlns:a16="http://schemas.microsoft.com/office/drawing/2014/main" id="{FE1B59AA-79BA-8846-8251-DB4D27B66C3B}"/>
              </a:ext>
            </a:extLst>
          </p:cNvPr>
          <p:cNvPicPr>
            <a:picLocks noChangeAspect="1"/>
          </p:cNvPicPr>
          <p:nvPr userDrawn="1"/>
        </p:nvPicPr>
        <p:blipFill>
          <a:blip r:embed="rId7"/>
          <a:stretch>
            <a:fillRect/>
          </a:stretch>
        </p:blipFill>
        <p:spPr>
          <a:xfrm>
            <a:off x="9408368" y="6021288"/>
            <a:ext cx="569635" cy="569635"/>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7" name="Grafik 12">
            <a:extLst>
              <a:ext uri="{FF2B5EF4-FFF2-40B4-BE49-F238E27FC236}">
                <a16:creationId xmlns:a16="http://schemas.microsoft.com/office/drawing/2014/main" id="{B4408969-FBD7-554A-A077-C2A31EA7383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434934" y="6410967"/>
            <a:ext cx="1379832" cy="402409"/>
          </a:xfrm>
          <a:prstGeom prst="rect">
            <a:avLst/>
          </a:prstGeom>
        </p:spPr>
      </p:pic>
      <p:pic>
        <p:nvPicPr>
          <p:cNvPr id="10" name="Picture 9">
            <a:extLst>
              <a:ext uri="{FF2B5EF4-FFF2-40B4-BE49-F238E27FC236}">
                <a16:creationId xmlns:a16="http://schemas.microsoft.com/office/drawing/2014/main" id="{E07ED436-A8CF-8D48-92C0-3C0BCA57CD3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459515"/>
            <a:ext cx="1593351" cy="305313"/>
          </a:xfrm>
          <a:prstGeom prst="rect">
            <a:avLst/>
          </a:prstGeom>
        </p:spPr>
      </p:pic>
      <p:sp>
        <p:nvSpPr>
          <p:cNvPr id="11" name="Rectangle 10">
            <a:extLst>
              <a:ext uri="{FF2B5EF4-FFF2-40B4-BE49-F238E27FC236}">
                <a16:creationId xmlns:a16="http://schemas.microsoft.com/office/drawing/2014/main" id="{E15BC98E-74B8-374A-ADBA-E1C04E518D16}"/>
              </a:ext>
            </a:extLst>
          </p:cNvPr>
          <p:cNvSpPr/>
          <p:nvPr userDrawn="1"/>
        </p:nvSpPr>
        <p:spPr>
          <a:xfrm>
            <a:off x="4373417" y="6412116"/>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Anne </a:t>
            </a:r>
            <a:r>
              <a:rPr lang="en-GB" sz="1000" dirty="0" err="1">
                <a:solidFill>
                  <a:schemeClr val="bg1">
                    <a:lumMod val="50000"/>
                  </a:schemeClr>
                </a:solidFill>
              </a:rPr>
              <a:t>Küsters</a:t>
            </a:r>
            <a:r>
              <a:rPr lang="en-GB" sz="1000" dirty="0">
                <a:solidFill>
                  <a:schemeClr val="bg1">
                    <a:lumMod val="50000"/>
                  </a:schemeClr>
                </a:solidFill>
              </a:rPr>
              <a:t>, Alexander </a:t>
            </a:r>
            <a:r>
              <a:rPr lang="en-GB" sz="1000" dirty="0" err="1">
                <a:solidFill>
                  <a:schemeClr val="bg1">
                    <a:lumMod val="50000"/>
                  </a:schemeClr>
                </a:solidFill>
              </a:rPr>
              <a:t>Peyser</a:t>
            </a:r>
            <a:endParaRPr lang="en-GB" sz="1000" dirty="0">
              <a:solidFill>
                <a:schemeClr val="bg1">
                  <a:lumMod val="50000"/>
                </a:schemeClr>
              </a:solidFill>
            </a:endParaRPr>
          </a:p>
        </p:txBody>
      </p:sp>
      <p:pic>
        <p:nvPicPr>
          <p:cNvPr id="12" name="Picture 11">
            <a:extLst>
              <a:ext uri="{FF2B5EF4-FFF2-40B4-BE49-F238E27FC236}">
                <a16:creationId xmlns:a16="http://schemas.microsoft.com/office/drawing/2014/main" id="{C5549DCD-3F23-1442-8573-32B5833ABF89}"/>
              </a:ext>
            </a:extLst>
          </p:cNvPr>
          <p:cNvPicPr>
            <a:picLocks noChangeAspect="1"/>
          </p:cNvPicPr>
          <p:nvPr userDrawn="1"/>
        </p:nvPicPr>
        <p:blipFill rotWithShape="1">
          <a:blip r:embed="rId13"/>
          <a:srcRect l="597" t="23215" r="1296" b="42666"/>
          <a:stretch/>
        </p:blipFill>
        <p:spPr>
          <a:xfrm>
            <a:off x="-1" y="6309320"/>
            <a:ext cx="12204000" cy="56594"/>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username and password</a:t>
            </a:r>
          </a:p>
        </p:txBody>
      </p:sp>
      <p:pic>
        <p:nvPicPr>
          <p:cNvPr id="5" name="Picture 4">
            <a:extLst>
              <a:ext uri="{FF2B5EF4-FFF2-40B4-BE49-F238E27FC236}">
                <a16:creationId xmlns:a16="http://schemas.microsoft.com/office/drawing/2014/main" id="{A56A53E9-6D6F-1640-8DD7-900C8AC77DFD}"/>
              </a:ext>
            </a:extLst>
          </p:cNvPr>
          <p:cNvPicPr>
            <a:picLocks noChangeAspect="1"/>
          </p:cNvPicPr>
          <p:nvPr/>
        </p:nvPicPr>
        <p:blipFill>
          <a:blip r:embed="rId2"/>
          <a:stretch>
            <a:fillRect/>
          </a:stretch>
        </p:blipFill>
        <p:spPr>
          <a:xfrm>
            <a:off x="1651395" y="1448780"/>
            <a:ext cx="8981109"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Summary</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0" indent="0">
              <a:spcAft>
                <a:spcPts val="1200"/>
              </a:spcAft>
              <a:buNone/>
            </a:pPr>
            <a:r>
              <a:rPr lang="en-US" dirty="0">
                <a:cs typeface="Consolas" panose="020B0609020204030204" pitchFamily="49" charset="0"/>
              </a:rPr>
              <a:t>We learned how …</a:t>
            </a:r>
          </a:p>
          <a:p>
            <a:pPr>
              <a:spcAft>
                <a:spcPts val="1200"/>
              </a:spcAft>
            </a:pPr>
            <a:r>
              <a:rPr lang="en-US" dirty="0">
                <a:cs typeface="Consolas" panose="020B0609020204030204" pitchFamily="49" charset="0"/>
              </a:rPr>
              <a:t>to describe a neuron model </a:t>
            </a:r>
            <a:r>
              <a:rPr lang="en-US" b="1" dirty="0">
                <a:cs typeface="Consolas" panose="020B0609020204030204" pitchFamily="49" charset="0"/>
              </a:rPr>
              <a:t>using a recipe;</a:t>
            </a:r>
          </a:p>
          <a:p>
            <a:pPr>
              <a:spcAft>
                <a:spcPts val="1200"/>
              </a:spcAft>
            </a:pPr>
            <a:r>
              <a:rPr lang="en-US" dirty="0">
                <a:cs typeface="Consolas" panose="020B0609020204030204" pitchFamily="49" charset="0"/>
              </a:rPr>
              <a:t>to get </a:t>
            </a:r>
            <a:r>
              <a:rPr lang="en-US" b="1" dirty="0">
                <a:cs typeface="Consolas" panose="020B0609020204030204" pitchFamily="49" charset="0"/>
              </a:rPr>
              <a:t>resources</a:t>
            </a:r>
            <a:r>
              <a:rPr lang="en-US" dirty="0">
                <a:cs typeface="Consolas" panose="020B0609020204030204" pitchFamily="49" charset="0"/>
              </a:rPr>
              <a:t>, create a </a:t>
            </a:r>
            <a:r>
              <a:rPr lang="en-US" b="1" dirty="0">
                <a:cs typeface="Consolas" panose="020B0609020204030204" pitchFamily="49" charset="0"/>
              </a:rPr>
              <a:t>parallel execution context </a:t>
            </a:r>
            <a:r>
              <a:rPr lang="en-US" dirty="0">
                <a:cs typeface="Consolas" panose="020B0609020204030204" pitchFamily="49" charset="0"/>
              </a:rPr>
              <a:t>and partition the </a:t>
            </a:r>
            <a:r>
              <a:rPr lang="en-US" b="1" dirty="0">
                <a:cs typeface="Consolas" panose="020B0609020204030204" pitchFamily="49" charset="0"/>
              </a:rPr>
              <a:t>load balance;</a:t>
            </a:r>
          </a:p>
          <a:p>
            <a:pPr>
              <a:spcAft>
                <a:spcPts val="1200"/>
              </a:spcAft>
            </a:pPr>
            <a:r>
              <a:rPr lang="en-US" b="1" dirty="0">
                <a:cs typeface="Consolas" panose="020B0609020204030204" pitchFamily="49" charset="0"/>
              </a:rPr>
              <a:t>initiate the simulation </a:t>
            </a:r>
            <a:r>
              <a:rPr lang="en-US" dirty="0">
                <a:cs typeface="Consolas" panose="020B0609020204030204" pitchFamily="49" charset="0"/>
              </a:rPr>
              <a:t>over the distributed system and run the simulation;</a:t>
            </a:r>
          </a:p>
          <a:p>
            <a:pPr>
              <a:spcAft>
                <a:spcPts val="1200"/>
              </a:spcAft>
            </a:pPr>
            <a:r>
              <a:rPr lang="en-US" dirty="0">
                <a:cs typeface="Consolas" panose="020B0609020204030204" pitchFamily="49" charset="0"/>
              </a:rPr>
              <a:t>set up </a:t>
            </a:r>
            <a:r>
              <a:rPr lang="en-US" b="1" dirty="0"/>
              <a:t>measurement meters</a:t>
            </a:r>
            <a:r>
              <a:rPr lang="en-US" dirty="0"/>
              <a:t>, get spikes </a:t>
            </a:r>
            <a:r>
              <a:rPr lang="en-US" b="1" dirty="0"/>
              <a:t>recorded </a:t>
            </a:r>
            <a:r>
              <a:rPr lang="en-US" dirty="0"/>
              <a:t>and</a:t>
            </a:r>
            <a:r>
              <a:rPr lang="en-US" b="1" dirty="0"/>
              <a:t> </a:t>
            </a:r>
            <a:r>
              <a:rPr lang="en-US" dirty="0"/>
              <a:t>print a meter report along with the spiking times of the cells.</a:t>
            </a:r>
            <a:endParaRPr lang="en-US" dirty="0">
              <a:cs typeface="Consolas" panose="020B0609020204030204" pitchFamily="49" charset="0"/>
            </a:endParaRPr>
          </a:p>
          <a:p>
            <a:pPr marL="0" indent="0">
              <a:spcAft>
                <a:spcPts val="1200"/>
              </a:spcAft>
              <a:buNone/>
            </a:pPr>
            <a:endParaRPr lang="en-US" dirty="0">
              <a:cs typeface="Consolas" panose="020B0609020204030204" pitchFamily="49" charset="0"/>
            </a:endParaRPr>
          </a:p>
          <a:p>
            <a:pPr marL="0" indent="0">
              <a:spcAft>
                <a:spcPts val="1200"/>
              </a:spcAft>
              <a:buNone/>
            </a:pPr>
            <a:r>
              <a:rPr lang="en-US" dirty="0">
                <a:cs typeface="Consolas" panose="020B0609020204030204" pitchFamily="49" charset="0"/>
              </a:rPr>
              <a:t>Further, we learned how to use and create </a:t>
            </a:r>
            <a:r>
              <a:rPr lang="en-US" dirty="0" err="1">
                <a:cs typeface="Consolas" panose="020B0609020204030204" pitchFamily="49" charset="0"/>
              </a:rPr>
              <a:t>Jupyter</a:t>
            </a:r>
            <a:r>
              <a:rPr lang="en-US" dirty="0">
                <a:cs typeface="Consolas" panose="020B0609020204030204" pitchFamily="49" charset="0"/>
              </a:rPr>
              <a:t> notebooks on CSCS` </a:t>
            </a:r>
            <a:r>
              <a:rPr lang="en-US" dirty="0" err="1">
                <a:cs typeface="Consolas" panose="020B0609020204030204" pitchFamily="49" charset="0"/>
              </a:rPr>
              <a:t>JupyterHub</a:t>
            </a:r>
            <a:r>
              <a:rPr lang="en-US" dirty="0">
                <a:cs typeface="Consolas" panose="020B0609020204030204" pitchFamily="49" charset="0"/>
              </a:rPr>
              <a:t>.</a:t>
            </a:r>
          </a:p>
          <a:p>
            <a:pPr>
              <a:spcAft>
                <a:spcPts val="1200"/>
              </a:spcAft>
            </a:pPr>
            <a:endParaRPr lang="en-US" dirty="0">
              <a:cs typeface="Consolas" panose="020B0609020204030204" pitchFamily="49" charset="0"/>
            </a:endParaRPr>
          </a:p>
          <a:p>
            <a:pPr>
              <a:spcAft>
                <a:spcPts val="1200"/>
              </a:spcAft>
            </a:pPr>
            <a:endParaRPr lang="en-US" dirty="0">
              <a:cs typeface="Consolas" panose="020B0609020204030204" pitchFamily="49" charset="0"/>
            </a:endParaRPr>
          </a:p>
        </p:txBody>
      </p:sp>
      <p:sp>
        <p:nvSpPr>
          <p:cNvPr id="8" name="Text Placeholder 3">
            <a:extLst>
              <a:ext uri="{FF2B5EF4-FFF2-40B4-BE49-F238E27FC236}">
                <a16:creationId xmlns:a16="http://schemas.microsoft.com/office/drawing/2014/main" id="{DB0FC4A1-C92C-D249-A264-7D3812119352}"/>
              </a:ext>
            </a:extLst>
          </p:cNvPr>
          <p:cNvSpPr>
            <a:spLocks noGrp="1"/>
          </p:cNvSpPr>
          <p:nvPr>
            <p:ph type="body" sz="quarter" idx="15"/>
          </p:nvPr>
        </p:nvSpPr>
        <p:spPr>
          <a:xfrm>
            <a:off x="358774" y="938786"/>
            <a:ext cx="11449049" cy="509994"/>
          </a:xfrm>
        </p:spPr>
        <p:txBody>
          <a:bodyPr/>
          <a:lstStyle/>
          <a:p>
            <a:r>
              <a:rPr lang="en-US" noProof="0" dirty="0"/>
              <a:t>Using </a:t>
            </a:r>
            <a:r>
              <a:rPr lang="en-US" noProof="0" dirty="0">
                <a:cs typeface="Consolas" panose="020B0609020204030204" pitchFamily="49" charset="0"/>
              </a:rPr>
              <a:t>A</a:t>
            </a:r>
            <a:r>
              <a:rPr lang="en-US" dirty="0" err="1">
                <a:cs typeface="Consolas" panose="020B0609020204030204" pitchFamily="49" charset="0"/>
              </a:rPr>
              <a:t>rbor`s</a:t>
            </a:r>
            <a:r>
              <a:rPr lang="en-US" dirty="0">
                <a:cs typeface="Consolas" panose="020B0609020204030204" pitchFamily="49" charset="0"/>
              </a:rPr>
              <a:t> python frontend </a:t>
            </a:r>
            <a:endParaRPr lang="en-US" noProof="0" dirty="0"/>
          </a:p>
        </p:txBody>
      </p:sp>
    </p:spTree>
    <p:extLst>
      <p:ext uri="{BB962C8B-B14F-4D97-AF65-F5344CB8AC3E}">
        <p14:creationId xmlns:p14="http://schemas.microsoft.com/office/powerpoint/2010/main" val="2470789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a:t>
            </a:r>
            <a:r>
              <a:rPr lang="en-US"/>
              <a:t>, PDP2019</a:t>
            </a:r>
            <a:endParaRPr lang="en-US" dirty="0"/>
          </a:p>
          <a:p>
            <a:r>
              <a:rPr lang="en-US" dirty="0"/>
              <a:t>https://</a:t>
            </a:r>
            <a:r>
              <a:rPr lang="en-US" dirty="0" err="1"/>
              <a:t>github.com</a:t>
            </a:r>
            <a:r>
              <a:rPr lang="en-US" dirty="0"/>
              <a:t>/arbor-sim/arbor</a:t>
            </a:r>
          </a:p>
          <a:p>
            <a:r>
              <a:rPr lang="en-US" dirty="0"/>
              <a:t>https://</a:t>
            </a:r>
            <a:r>
              <a:rPr lang="en-US" dirty="0" err="1"/>
              <a:t>arbor.readthedocs.io</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Tree>
    <p:extLst>
      <p:ext uri="{BB962C8B-B14F-4D97-AF65-F5344CB8AC3E}">
        <p14:creationId xmlns:p14="http://schemas.microsoft.com/office/powerpoint/2010/main" val="796003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Tree>
    <p:extLst>
      <p:ext uri="{BB962C8B-B14F-4D97-AF65-F5344CB8AC3E}">
        <p14:creationId xmlns:p14="http://schemas.microsoft.com/office/powerpoint/2010/main" val="2830016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Tree>
    <p:extLst>
      <p:ext uri="{BB962C8B-B14F-4D97-AF65-F5344CB8AC3E}">
        <p14:creationId xmlns:p14="http://schemas.microsoft.com/office/powerpoint/2010/main" val="3640063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Tree>
    <p:extLst>
      <p:ext uri="{BB962C8B-B14F-4D97-AF65-F5344CB8AC3E}">
        <p14:creationId xmlns:p14="http://schemas.microsoft.com/office/powerpoint/2010/main" val="973366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Tree>
    <p:extLst>
      <p:ext uri="{BB962C8B-B14F-4D97-AF65-F5344CB8AC3E}">
        <p14:creationId xmlns:p14="http://schemas.microsoft.com/office/powerpoint/2010/main" val="307570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Tree>
    <p:extLst>
      <p:ext uri="{BB962C8B-B14F-4D97-AF65-F5344CB8AC3E}">
        <p14:creationId xmlns:p14="http://schemas.microsoft.com/office/powerpoint/2010/main" val="3544265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3597281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Tree>
    <p:extLst>
      <p:ext uri="{BB962C8B-B14F-4D97-AF65-F5344CB8AC3E}">
        <p14:creationId xmlns:p14="http://schemas.microsoft.com/office/powerpoint/2010/main" val="985718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 using Account std01 </a:t>
            </a:r>
            <a:endParaRPr lang="en-US" noProof="0" dirty="0">
              <a:cs typeface="Consolas" panose="020B0609020204030204" pitchFamily="49" charset="0"/>
            </a:endParaRPr>
          </a:p>
        </p:txBody>
      </p:sp>
      <p:sp>
        <p:nvSpPr>
          <p:cNvPr id="10" name="Rectangle 9">
            <a:extLst>
              <a:ext uri="{FF2B5EF4-FFF2-40B4-BE49-F238E27FC236}">
                <a16:creationId xmlns:a16="http://schemas.microsoft.com/office/drawing/2014/main" id="{3A331C44-FCEC-B446-A47A-36A9FCAEBE02}"/>
              </a:ext>
            </a:extLst>
          </p:cNvPr>
          <p:cNvSpPr/>
          <p:nvPr/>
        </p:nvSpPr>
        <p:spPr>
          <a:xfrm>
            <a:off x="6493066" y="938786"/>
            <a:ext cx="2448966" cy="296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nvGrpSpPr>
          <p:cNvPr id="12" name="Group 11">
            <a:extLst>
              <a:ext uri="{FF2B5EF4-FFF2-40B4-BE49-F238E27FC236}">
                <a16:creationId xmlns:a16="http://schemas.microsoft.com/office/drawing/2014/main" id="{0BCC0461-3551-D542-BEF3-B700E63C0215}"/>
              </a:ext>
            </a:extLst>
          </p:cNvPr>
          <p:cNvGrpSpPr/>
          <p:nvPr/>
        </p:nvGrpSpPr>
        <p:grpSpPr>
          <a:xfrm>
            <a:off x="1645919" y="1446163"/>
            <a:ext cx="8914811" cy="4680000"/>
            <a:chOff x="1645919" y="1446163"/>
            <a:chExt cx="8914811" cy="4680000"/>
          </a:xfrm>
        </p:grpSpPr>
        <p:pic>
          <p:nvPicPr>
            <p:cNvPr id="9" name="Picture 8">
              <a:extLst>
                <a:ext uri="{FF2B5EF4-FFF2-40B4-BE49-F238E27FC236}">
                  <a16:creationId xmlns:a16="http://schemas.microsoft.com/office/drawing/2014/main" id="{ADA46EA9-E296-8E43-BC05-C2A0F64CDBF5}"/>
                </a:ext>
              </a:extLst>
            </p:cNvPr>
            <p:cNvPicPr>
              <a:picLocks noChangeAspect="1"/>
            </p:cNvPicPr>
            <p:nvPr/>
          </p:nvPicPr>
          <p:blipFill rotWithShape="1">
            <a:blip r:embed="rId2"/>
            <a:srcRect l="447"/>
            <a:stretch/>
          </p:blipFill>
          <p:spPr>
            <a:xfrm>
              <a:off x="1645919" y="1446163"/>
              <a:ext cx="8914811"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B5054BFD-93BE-7145-876D-E9362303FF50}"/>
                </a:ext>
              </a:extLst>
            </p:cNvPr>
            <p:cNvSpPr/>
            <p:nvPr/>
          </p:nvSpPr>
          <p:spPr>
            <a:xfrm>
              <a:off x="6108004" y="4509120"/>
              <a:ext cx="36004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1381039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Tree>
    <p:extLst>
      <p:ext uri="{BB962C8B-B14F-4D97-AF65-F5344CB8AC3E}">
        <p14:creationId xmlns:p14="http://schemas.microsoft.com/office/powerpoint/2010/main" val="3896736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Tree>
    <p:extLst>
      <p:ext uri="{BB962C8B-B14F-4D97-AF65-F5344CB8AC3E}">
        <p14:creationId xmlns:p14="http://schemas.microsoft.com/office/powerpoint/2010/main" val="3923355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Tree>
    <p:extLst>
      <p:ext uri="{BB962C8B-B14F-4D97-AF65-F5344CB8AC3E}">
        <p14:creationId xmlns:p14="http://schemas.microsoft.com/office/powerpoint/2010/main" val="3039879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Tree>
    <p:extLst>
      <p:ext uri="{BB962C8B-B14F-4D97-AF65-F5344CB8AC3E}">
        <p14:creationId xmlns:p14="http://schemas.microsoft.com/office/powerpoint/2010/main" val="292187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Tree>
    <p:extLst>
      <p:ext uri="{BB962C8B-B14F-4D97-AF65-F5344CB8AC3E}">
        <p14:creationId xmlns:p14="http://schemas.microsoft.com/office/powerpoint/2010/main" val="1494631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Tree>
    <p:extLst>
      <p:ext uri="{BB962C8B-B14F-4D97-AF65-F5344CB8AC3E}">
        <p14:creationId xmlns:p14="http://schemas.microsoft.com/office/powerpoint/2010/main" val="3449415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Arbor</a:t>
            </a:r>
          </a:p>
        </p:txBody>
      </p:sp>
      <p:pic>
        <p:nvPicPr>
          <p:cNvPr id="3" name="Picture 2">
            <a:extLst>
              <a:ext uri="{FF2B5EF4-FFF2-40B4-BE49-F238E27FC236}">
                <a16:creationId xmlns:a16="http://schemas.microsoft.com/office/drawing/2014/main" id="{175B780D-49C7-D541-90E5-FDE3EC330E35}"/>
              </a:ext>
            </a:extLst>
          </p:cNvPr>
          <p:cNvPicPr>
            <a:picLocks noChangeAspect="1"/>
          </p:cNvPicPr>
          <p:nvPr/>
        </p:nvPicPr>
        <p:blipFill>
          <a:blip r:embed="rId2"/>
          <a:stretch>
            <a:fillRect/>
          </a:stretch>
        </p:blipFill>
        <p:spPr>
          <a:xfrm>
            <a:off x="1652083" y="1446163"/>
            <a:ext cx="8887834"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err="1">
                <a:solidFill>
                  <a:schemeClr val="accent1"/>
                </a:solidFill>
                <a:latin typeface="Consolas" panose="020B0609020204030204" pitchFamily="49" charset="0"/>
                <a:cs typeface="Consolas" panose="020B0609020204030204" pitchFamily="49" charset="0"/>
              </a:rPr>
              <a:t>HPAC_training</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Arbor</a:t>
            </a:r>
          </a:p>
          <a:p>
            <a:pPr lvl="1"/>
            <a:r>
              <a:rPr lang="en-US" dirty="0">
                <a:solidFill>
                  <a:schemeClr val="accent1"/>
                </a:solidFill>
                <a:latin typeface="Consolas" panose="020B0609020204030204" pitchFamily="49" charset="0"/>
                <a:cs typeface="Consolas" panose="020B0609020204030204" pitchFamily="49" charset="0"/>
              </a:rPr>
              <a:t>h</a:t>
            </a:r>
            <a:r>
              <a:rPr lang="en-US" noProof="0" dirty="0" err="1">
                <a:solidFill>
                  <a:schemeClr val="accent1"/>
                </a:solidFill>
                <a:latin typeface="Consolas" panose="020B0609020204030204" pitchFamily="49" charset="0"/>
                <a:cs typeface="Consolas" panose="020B0609020204030204" pitchFamily="49" charset="0"/>
              </a:rPr>
              <a:t>andson</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dirty="0" err="1">
                <a:solidFill>
                  <a:schemeClr val="accent1"/>
                </a:solidFill>
                <a:latin typeface="Consolas" panose="020B0609020204030204" pitchFamily="49" charset="0"/>
                <a:cs typeface="Consolas" panose="020B0609020204030204" pitchFamily="49" charset="0"/>
                <a:sym typeface="Wingdings" pitchFamily="2" charset="2"/>
              </a:rPr>
              <a:t>Jupyter</a:t>
            </a:r>
            <a:r>
              <a:rPr lang="en-US" dirty="0">
                <a:solidFill>
                  <a:schemeClr val="accent1"/>
                </a:solidFill>
                <a:latin typeface="Consolas" panose="020B0609020204030204" pitchFamily="49" charset="0"/>
                <a:cs typeface="Consolas" panose="020B0609020204030204" pitchFamily="49" charset="0"/>
                <a:sym typeface="Wingdings" pitchFamily="2" charset="2"/>
              </a:rPr>
              <a:t>  </a:t>
            </a:r>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1-4)</a:t>
            </a:r>
          </a:p>
          <a:p>
            <a:r>
              <a:rPr lang="en-US" noProof="0" dirty="0">
                <a:cs typeface="Consolas" panose="020B0609020204030204" pitchFamily="49" charset="0"/>
              </a:rPr>
              <a:t>Here, you find a python script with your </a:t>
            </a:r>
            <a:r>
              <a:rPr lang="en-US" dirty="0">
                <a:solidFill>
                  <a:schemeClr val="accent1"/>
                </a:solidFill>
                <a:latin typeface="Consolas" panose="020B0609020204030204" pitchFamily="49" charset="0"/>
                <a:cs typeface="Consolas" panose="020B0609020204030204" pitchFamily="49" charset="0"/>
              </a:rPr>
              <a:t>#TODO#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a:t>
            </a:r>
            <a:br>
              <a:rPr lang="en-US" noProof="0" dirty="0">
                <a:cs typeface="Consolas" panose="020B0609020204030204" pitchFamily="49" charset="0"/>
              </a:rPr>
            </a:br>
            <a:r>
              <a:rPr lang="en-US" noProof="0" dirty="0">
                <a:cs typeface="Consolas" panose="020B0609020204030204" pitchFamily="49" charset="0"/>
              </a:rPr>
              <a:t>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pic>
        <p:nvPicPr>
          <p:cNvPr id="5" name="Picture 4">
            <a:extLst>
              <a:ext uri="{FF2B5EF4-FFF2-40B4-BE49-F238E27FC236}">
                <a16:creationId xmlns:a16="http://schemas.microsoft.com/office/drawing/2014/main" id="{9DE2E5EC-2C8A-9542-912A-828475A1E4BB}"/>
              </a:ext>
            </a:extLst>
          </p:cNvPr>
          <p:cNvPicPr>
            <a:picLocks noChangeAspect="1"/>
          </p:cNvPicPr>
          <p:nvPr/>
        </p:nvPicPr>
        <p:blipFill>
          <a:blip r:embed="rId2"/>
          <a:stretch>
            <a:fillRect/>
          </a:stretch>
        </p:blipFill>
        <p:spPr>
          <a:xfrm>
            <a:off x="1834860" y="1442563"/>
            <a:ext cx="8496875" cy="46836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56AC3-472C-CE44-B59A-DCE1A9382B4A}"/>
              </a:ext>
            </a:extLst>
          </p:cNvPr>
          <p:cNvPicPr>
            <a:picLocks noChangeAspect="1"/>
          </p:cNvPicPr>
          <p:nvPr/>
        </p:nvPicPr>
        <p:blipFill>
          <a:blip r:embed="rId3"/>
          <a:stretch>
            <a:fillRect/>
          </a:stretch>
        </p:blipFill>
        <p:spPr>
          <a:xfrm>
            <a:off x="1645391" y="1446163"/>
            <a:ext cx="8953653"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1979188" y="2986389"/>
            <a:ext cx="588420" cy="110309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498832" y="3873459"/>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1351135" y="2279590"/>
            <a:ext cx="712417" cy="65018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559047" y="2063566"/>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0"/>
          </p:cNvCxnSpPr>
          <p:nvPr/>
        </p:nvCxnSpPr>
        <p:spPr>
          <a:xfrm flipV="1">
            <a:off x="4128736" y="3031038"/>
            <a:ext cx="0" cy="206517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3388558" y="5096213"/>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4814625" y="2986389"/>
            <a:ext cx="2796173" cy="1456421"/>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5494509" y="2986389"/>
            <a:ext cx="3270725" cy="69277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8A6AF-F393-5747-A6FB-AA900A62EAFC}"/>
              </a:ext>
            </a:extLst>
          </p:cNvPr>
          <p:cNvPicPr>
            <a:picLocks noChangeAspect="1"/>
          </p:cNvPicPr>
          <p:nvPr/>
        </p:nvPicPr>
        <p:blipFill>
          <a:blip r:embed="rId3"/>
          <a:stretch>
            <a:fillRect/>
          </a:stretch>
        </p:blipFill>
        <p:spPr>
          <a:xfrm>
            <a:off x="6383338" y="2063565"/>
            <a:ext cx="4919271"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5207C58-CA88-C346-A3F7-E617D929D104}"/>
              </a:ext>
            </a:extLst>
          </p:cNvPr>
          <p:cNvPicPr>
            <a:picLocks noChangeAspect="1"/>
          </p:cNvPicPr>
          <p:nvPr/>
        </p:nvPicPr>
        <p:blipFill>
          <a:blip r:embed="rId4"/>
          <a:stretch>
            <a:fillRect/>
          </a:stretch>
        </p:blipFill>
        <p:spPr>
          <a:xfrm>
            <a:off x="874031" y="2063565"/>
            <a:ext cx="4931875"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4117824" y="2708920"/>
            <a:ext cx="1060055" cy="187220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207568"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25815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128448" y="5541947"/>
            <a:ext cx="1828393" cy="223907"/>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pictures</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8852</TotalTime>
  <Words>1291</Words>
  <Application>Microsoft Macintosh PowerPoint</Application>
  <PresentationFormat>Widescreen</PresentationFormat>
  <Paragraphs>223</Paragraphs>
  <Slides>37</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Consolas</vt:lpstr>
      <vt:lpstr>Trebuchet MS</vt:lpstr>
      <vt:lpstr>Wingdings</vt:lpstr>
      <vt:lpstr>Jülich</vt:lpstr>
      <vt:lpstr>Hands-on</vt:lpstr>
      <vt:lpstr>Preparation </vt:lpstr>
      <vt:lpstr>Preparation </vt:lpstr>
      <vt:lpstr>Preparation</vt:lpstr>
      <vt:lpstr>ORGANIZATION and work-flow</vt:lpstr>
      <vt:lpstr>ORGANIZATION and work-flow</vt:lpstr>
      <vt:lpstr>Short Introduction of jupyter notebooks</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Summary</vt:lpstr>
      <vt:lpstr>Literature and Links</vt:lpstr>
      <vt:lpstr>BACKUP</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83</cp:revision>
  <cp:lastPrinted>2018-12-04T15:05:44Z</cp:lastPrinted>
  <dcterms:created xsi:type="dcterms:W3CDTF">2018-10-29T15:21:42Z</dcterms:created>
  <dcterms:modified xsi:type="dcterms:W3CDTF">2018-12-04T15:39:13Z</dcterms:modified>
</cp:coreProperties>
</file>